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2" roundtripDataSignature="AMtx7mgZ0Obg0M9uKXO92Lu+MRwxkNu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SUGESTÃO DE ATIVIDADE: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Suponha que você tenha um repositório Git e o seguinte histórico de commits: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C (o commit que você deseja desfazer)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desfazer o Commit C sem perder os commits posteriores, você pode seguir estes passos: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code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Certifique-se de estar no branch correto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seu_branch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Use o comando git log para encontrar o hash do commit que você deseja desfazer (Commit C)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log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Use o comando git revert seguido do hash do commit que deseja desfazer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revert &lt;hash_do_Commit_C&gt;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Isso abrirá um editor para confirmar a mensagem de commit para a reversão. Salve e feche o editor.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O Git criará um novo commit que desfaz as alterações do Commit C, preservando o restante do histórico.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Se houver conflitos, resolva-os e, em seguida, finalize o processo com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revert --continue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Ou, se desejar cancelar o revert, use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revert --abort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Após esses passos, seu histórico de commits incluirá um novo commit que desfaz as alterações do Commit C, enquanto mantém os commits posteriores intactos.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 sobre a Resposta:</a:t>
            </a:r>
            <a:r>
              <a:rPr lang="pt-BR"/>
              <a:t> git revert cria um novo commit que desfaz as mudanças do commit especificado, mantendo o histórico de alterações.</a:t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213bd2c2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2b213bd2c2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213bd2c2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2b213bd2c2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21.jp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35.png"/><Relationship Id="rId7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3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38.png"/><Relationship Id="rId8" Type="http://schemas.openxmlformats.org/officeDocument/2006/relationships/hyperlink" Target="https://cursos.alura.com.br/course/git-github-compartilhando-colaborando-projetos" TargetMode="Externa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9" Type="http://schemas.openxmlformats.org/officeDocument/2006/relationships/image" Target="../media/image42.png"/><Relationship Id="rId5" Type="http://schemas.openxmlformats.org/officeDocument/2006/relationships/image" Target="../media/image16.png"/><Relationship Id="rId6" Type="http://schemas.openxmlformats.org/officeDocument/2006/relationships/image" Target="../media/image43.gif"/><Relationship Id="rId7" Type="http://schemas.openxmlformats.org/officeDocument/2006/relationships/image" Target="../media/image24.png"/><Relationship Id="rId8" Type="http://schemas.openxmlformats.org/officeDocument/2006/relationships/hyperlink" Target="https://cursos.alura.com.br/course/git-github-compartilhando-colaborando-projetos/task/13931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9" Type="http://schemas.openxmlformats.org/officeDocument/2006/relationships/image" Target="../media/image30.png"/><Relationship Id="rId5" Type="http://schemas.openxmlformats.org/officeDocument/2006/relationships/image" Target="../media/image16.png"/><Relationship Id="rId6" Type="http://schemas.openxmlformats.org/officeDocument/2006/relationships/image" Target="../media/image43.gif"/><Relationship Id="rId7" Type="http://schemas.openxmlformats.org/officeDocument/2006/relationships/image" Target="../media/image24.png"/><Relationship Id="rId8" Type="http://schemas.openxmlformats.org/officeDocument/2006/relationships/hyperlink" Target="https://cursos.alura.com.br/course/git-github-compartilhando-colaborando-projetos/task/139319" TargetMode="External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9" Type="http://schemas.openxmlformats.org/officeDocument/2006/relationships/image" Target="../media/image40.png"/><Relationship Id="rId5" Type="http://schemas.openxmlformats.org/officeDocument/2006/relationships/image" Target="../media/image16.png"/><Relationship Id="rId6" Type="http://schemas.openxmlformats.org/officeDocument/2006/relationships/image" Target="../media/image43.gif"/><Relationship Id="rId7" Type="http://schemas.openxmlformats.org/officeDocument/2006/relationships/image" Target="../media/image24.png"/><Relationship Id="rId8" Type="http://schemas.openxmlformats.org/officeDocument/2006/relationships/hyperlink" Target="https://cursos.alura.com.br/course/git-github-compartilhando-colaborando-projetos/task/139320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33.png"/><Relationship Id="rId7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3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BACK END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i="0" sz="2000" u="none" cap="none" strike="noStrike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Voltando no tempo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04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3" name="Google Shape;17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5" name="Google Shape;17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/>
          <p:nvPr/>
        </p:nvSpPr>
        <p:spPr>
          <a:xfrm>
            <a:off x="259974" y="306220"/>
            <a:ext cx="8121905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Recuperando Versões Antigas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349625" y="1212475"/>
            <a:ext cx="55476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recuperar versões antigas, você pode usar com o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b="0" i="1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desejado. Isso permite explorar o estado do projeto em um ponto anterior no tempo, útil para entender mudanças históricas ou recuperar código perdido.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6">
            <a:alphaModFix/>
          </a:blip>
          <a:srcRect b="0" l="19130" r="12717" t="0"/>
          <a:stretch/>
        </p:blipFill>
        <p:spPr>
          <a:xfrm>
            <a:off x="6029250" y="568500"/>
            <a:ext cx="2921375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4" name="Google Shape;1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5" name="Google Shape;18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7" name="Google Shape;18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/>
          <p:nvPr/>
        </p:nvSpPr>
        <p:spPr>
          <a:xfrm>
            <a:off x="213874" y="189495"/>
            <a:ext cx="81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Branches Temporárias para Experimentos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4358125" y="1168500"/>
            <a:ext cx="4375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</a:t>
            </a:r>
            <a:r>
              <a:rPr b="1" i="1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branches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temporárias permite testar novas 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idéias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 mudanças sem arriscar o estado do </a:t>
            </a:r>
            <a:r>
              <a:rPr b="0" i="1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principal. Se o experimento for bem-sucedido, pode-se facilmente mesclar as alterações; caso contrário, 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pode ser descartad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1"/>
          <p:cNvPicPr preferRelativeResize="0"/>
          <p:nvPr/>
        </p:nvPicPr>
        <p:blipFill rotWithShape="1">
          <a:blip r:embed="rId6">
            <a:alphaModFix/>
          </a:blip>
          <a:srcRect b="0" l="15066" r="13428" t="0"/>
          <a:stretch/>
        </p:blipFill>
        <p:spPr>
          <a:xfrm>
            <a:off x="213875" y="970925"/>
            <a:ext cx="3944050" cy="3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6" name="Google Shape;1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8" name="Google Shape;19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107575" y="77620"/>
            <a:ext cx="78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Stash: Salvando Mudanças Não Prontas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2"/>
          <p:cNvPicPr preferRelativeResize="0"/>
          <p:nvPr/>
        </p:nvPicPr>
        <p:blipFill rotWithShape="1">
          <a:blip r:embed="rId5">
            <a:alphaModFix/>
          </a:blip>
          <a:srcRect b="5722" l="0" r="0" t="-1251"/>
          <a:stretch/>
        </p:blipFill>
        <p:spPr>
          <a:xfrm>
            <a:off x="5104650" y="2089000"/>
            <a:ext cx="3782924" cy="296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2"/>
          <p:cNvSpPr txBox="1"/>
          <p:nvPr/>
        </p:nvSpPr>
        <p:spPr>
          <a:xfrm>
            <a:off x="365175" y="1802900"/>
            <a:ext cx="45501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salva suas mudanças de trabalho em um </a:t>
            </a:r>
            <a:r>
              <a:rPr b="0" i="0" lang="pt-BR" sz="2400" u="none" cap="none" strike="noStrike">
                <a:solidFill>
                  <a:schemeClr val="dk1"/>
                </a:solidFill>
                <a:highlight>
                  <a:srgbClr val="A8D0EA"/>
                </a:highlight>
                <a:latin typeface="Calibri"/>
                <a:ea typeface="Calibri"/>
                <a:cs typeface="Calibri"/>
                <a:sym typeface="Calibri"/>
              </a:rPr>
              <a:t>estado temporário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permitindo que você retorne a um diretório de trabalho limpo. Posteriormente, você pode </a:t>
            </a:r>
            <a:r>
              <a:rPr b="0" i="0" lang="pt-BR" sz="2400" u="none" cap="none" strike="noStrike">
                <a:solidFill>
                  <a:schemeClr val="dk1"/>
                </a:solidFill>
                <a:highlight>
                  <a:srgbClr val="A8D0EA"/>
                </a:highlight>
                <a:latin typeface="Calibri"/>
                <a:ea typeface="Calibri"/>
                <a:cs typeface="Calibri"/>
                <a:sym typeface="Calibri"/>
              </a:rPr>
              <a:t>re-aplicar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essas mudanças com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tash pop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109800" y="1104900"/>
            <a:ext cx="8924400" cy="554100"/>
          </a:xfrm>
          <a:prstGeom prst="rect">
            <a:avLst/>
          </a:prstGeom>
          <a:solidFill>
            <a:srgbClr val="DBF1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stash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útil quando você precisa mudar de contexto rapidamente.</a:t>
            </a:r>
            <a:endParaRPr/>
          </a:p>
        </p:txBody>
      </p:sp>
      <p:pic>
        <p:nvPicPr>
          <p:cNvPr id="203" name="Google Shape;203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2347" y="4428150"/>
            <a:ext cx="636150" cy="58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09" name="Google Shape;2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10" name="Google Shape;21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2" name="Google Shape;21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2983550" y="189500"/>
            <a:ext cx="548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Boas Práticas de Commit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559425" y="2243250"/>
            <a:ext cx="81348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facilita a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compreensão do histórico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projeto e a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identificação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onde as coisas podem ter dado errado. Use mensagens claras e descritivas para cada </a:t>
            </a:r>
            <a:r>
              <a:rPr b="0" i="1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documentar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alterações feitas e o motivo delas.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425" y="236100"/>
            <a:ext cx="2614799" cy="17427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216" name="Google Shape;216;p13"/>
          <p:cNvSpPr txBox="1"/>
          <p:nvPr/>
        </p:nvSpPr>
        <p:spPr>
          <a:xfrm>
            <a:off x="2712600" y="963050"/>
            <a:ext cx="6431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Mantenha seus commits pequenos e focados em uma única tarefa ou correção. </a:t>
            </a:r>
            <a:endParaRPr b="1"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2" name="Google Shape;2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3" name="Google Shape;22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5" name="Google Shape;22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4"/>
          <p:cNvSpPr txBox="1"/>
          <p:nvPr/>
        </p:nvSpPr>
        <p:spPr>
          <a:xfrm>
            <a:off x="190049" y="189495"/>
            <a:ext cx="827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Sugestão de exemplo para o professor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4214725" y="1160993"/>
            <a:ext cx="43119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exemplo prático mostrando como usar </a:t>
            </a: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revert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desfazer um commit recente, mantendo o restante do histórico de mudanças intacto.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351" y="836000"/>
            <a:ext cx="3420600" cy="37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4" name="Google Shape;2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5" name="Google Shape;23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7" name="Google Shape;23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5"/>
          <p:cNvSpPr txBox="1"/>
          <p:nvPr/>
        </p:nvSpPr>
        <p:spPr>
          <a:xfrm>
            <a:off x="259975" y="306225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259975" y="1413469"/>
            <a:ext cx="63963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reset</a:t>
            </a:r>
            <a:endParaRPr i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revert</a:t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delete</a:t>
            </a:r>
            <a:endParaRPr i="1" sz="24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remove</a:t>
            </a:r>
            <a:endParaRPr b="1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7250" y="1756751"/>
            <a:ext cx="3019500" cy="30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4275" y="3928513"/>
            <a:ext cx="776025" cy="772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5"/>
          <p:cNvSpPr txBox="1"/>
          <p:nvPr/>
        </p:nvSpPr>
        <p:spPr>
          <a:xfrm>
            <a:off x="1717877" y="3852875"/>
            <a:ext cx="409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Registre a sua resposta e compartilhe!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217350" y="1012725"/>
            <a:ext cx="8526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comando do Git é usado para reverter o último commit sem excluir as mudanças?</a:t>
            </a:r>
            <a:endParaRPr b="1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9" name="Google Shape;2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50" name="Google Shape;2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2" name="Google Shape;25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 txBox="1"/>
          <p:nvPr/>
        </p:nvSpPr>
        <p:spPr>
          <a:xfrm>
            <a:off x="259975" y="306225"/>
            <a:ext cx="78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 resposta certa é…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6"/>
          <p:cNvSpPr txBox="1"/>
          <p:nvPr/>
        </p:nvSpPr>
        <p:spPr>
          <a:xfrm>
            <a:off x="4090425" y="1291125"/>
            <a:ext cx="58401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(B) </a:t>
            </a:r>
            <a:r>
              <a:rPr i="1"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i="1" lang="pt-BR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revert</a:t>
            </a:r>
            <a:endParaRPr i="1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6">
            <a:alphaModFix/>
          </a:blip>
          <a:srcRect b="0" l="27798" r="26911" t="0"/>
          <a:stretch/>
        </p:blipFill>
        <p:spPr>
          <a:xfrm>
            <a:off x="1029675" y="1206554"/>
            <a:ext cx="2838000" cy="273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61" name="Google Shape;2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62" name="Google Shape;2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64" name="Google Shape;26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7"/>
          <p:cNvSpPr txBox="1"/>
          <p:nvPr/>
        </p:nvSpPr>
        <p:spPr>
          <a:xfrm>
            <a:off x="259975" y="270020"/>
            <a:ext cx="609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8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8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7"/>
          <p:cNvPicPr preferRelativeResize="0"/>
          <p:nvPr/>
        </p:nvPicPr>
        <p:blipFill rotWithShape="1">
          <a:blip r:embed="rId6">
            <a:alphaModFix/>
          </a:blip>
          <a:srcRect b="0" l="16551" r="20610" t="0"/>
          <a:stretch/>
        </p:blipFill>
        <p:spPr>
          <a:xfrm>
            <a:off x="5904150" y="1008450"/>
            <a:ext cx="2046549" cy="32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 txBox="1"/>
          <p:nvPr/>
        </p:nvSpPr>
        <p:spPr>
          <a:xfrm>
            <a:off x="830175" y="1108075"/>
            <a:ext cx="46218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Dominar a arte de </a:t>
            </a:r>
            <a:r>
              <a:rPr b="1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"voltar no tempo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com o </a:t>
            </a:r>
            <a:r>
              <a:rPr b="1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essencial para gerenciar e corrigir erros no desenvolvimento de software.</a:t>
            </a:r>
            <a:endParaRPr b="1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213bd2c25_0_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73" name="Google Shape;273;g2b213bd2c25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4" name="Google Shape;274;g2b213bd2c25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b213bd2c25_0_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6" name="Google Shape;276;g2b213bd2c25_0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b213bd2c25_0_23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b213bd2c25_0_23"/>
          <p:cNvSpPr txBox="1"/>
          <p:nvPr/>
        </p:nvSpPr>
        <p:spPr>
          <a:xfrm>
            <a:off x="263696" y="578562"/>
            <a:ext cx="83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b213bd2c25_0_23"/>
          <p:cNvSpPr txBox="1"/>
          <p:nvPr/>
        </p:nvSpPr>
        <p:spPr>
          <a:xfrm>
            <a:off x="356937" y="3554810"/>
            <a:ext cx="828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b213bd2c25_0_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099" y="1249554"/>
            <a:ext cx="4242648" cy="162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b213bd2c25_0_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1168" y="1024102"/>
            <a:ext cx="2015115" cy="20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b213bd2c25_0_23"/>
          <p:cNvSpPr txBox="1"/>
          <p:nvPr/>
        </p:nvSpPr>
        <p:spPr>
          <a:xfrm>
            <a:off x="356937" y="3187294"/>
            <a:ext cx="852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https://cursos.alura.com.br/course/git-github-compartilhando-colaborando-projetos</a:t>
            </a: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8" name="Google Shape;2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9" name="Google Shape;2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91" name="Google Shape;29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Desfazendo um commit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94" name="Google Shape;29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9"/>
          <p:cNvSpPr txBox="1"/>
          <p:nvPr/>
        </p:nvSpPr>
        <p:spPr>
          <a:xfrm>
            <a:off x="316524" y="3683725"/>
            <a:ext cx="755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https://cursos.alura.com.br/course/git-github-compartilhando-colaborando-projetos/task/139318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7" name="Google Shape;297;p19"/>
          <p:cNvSpPr txBox="1"/>
          <p:nvPr/>
        </p:nvSpPr>
        <p:spPr>
          <a:xfrm>
            <a:off x="2385438" y="1341097"/>
            <a:ext cx="5113876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desfazer um commit no Git, use git revert [commit ID]. Isso criará um novo commit que reverte as mudanças feitas no commit especificado, mantendo o histórico intacto. É uma forma segura de desfazer alterações sem alterar o histórico de commits.</a:t>
            </a:r>
            <a:endParaRPr/>
          </a:p>
        </p:txBody>
      </p:sp>
      <p:sp>
        <p:nvSpPr>
          <p:cNvPr id="298" name="Google Shape;298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2802" y="732987"/>
            <a:ext cx="1177305" cy="117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6531" y="1169497"/>
            <a:ext cx="1956978" cy="235648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9"/>
          <p:cNvSpPr/>
          <p:nvPr/>
        </p:nvSpPr>
        <p:spPr>
          <a:xfrm>
            <a:off x="354317" y="1425605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351183" y="2231333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08" name="Google Shape;3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09" name="Google Shape;3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11" name="Google Shape;31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0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Resetando um commit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14" name="Google Shape;31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0"/>
          <p:cNvSpPr txBox="1"/>
          <p:nvPr/>
        </p:nvSpPr>
        <p:spPr>
          <a:xfrm>
            <a:off x="316524" y="3699113"/>
            <a:ext cx="755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https://cursos.alura.com.br/course/git-github-compartilhando-colaborando-projetos/task/139319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7" name="Google Shape;317;p20"/>
          <p:cNvSpPr txBox="1"/>
          <p:nvPr/>
        </p:nvSpPr>
        <p:spPr>
          <a:xfrm>
            <a:off x="2385438" y="1341097"/>
            <a:ext cx="5113876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resetar um commit no Git, use git reset --soft [commit ID] para manter as mudanças no stage, ou git reset --hard [commit ID] para descartar todas as mudanças após o commit especificado. Isso altera o HEAD para o estado de um commit anterior.</a:t>
            </a:r>
            <a:endParaRPr/>
          </a:p>
        </p:txBody>
      </p:sp>
      <p:sp>
        <p:nvSpPr>
          <p:cNvPr id="318" name="Google Shape;318;p20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3221" y="732987"/>
            <a:ext cx="1156467" cy="117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6531" y="1169497"/>
            <a:ext cx="1956978" cy="235648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/>
          <p:nvPr/>
        </p:nvSpPr>
        <p:spPr>
          <a:xfrm>
            <a:off x="354317" y="1425605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351183" y="2522278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8" name="Google Shape;3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9" name="Google Shape;3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31" name="Google Shape;33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Alterando o último commit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34" name="Google Shape;33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1"/>
          <p:cNvSpPr txBox="1"/>
          <p:nvPr/>
        </p:nvSpPr>
        <p:spPr>
          <a:xfrm>
            <a:off x="316524" y="3699113"/>
            <a:ext cx="755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https://cursos.alura.com.br/course/git-github-compartilhando-colaborando-projetos/task/139320</a:t>
            </a: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37" name="Google Shape;337;p21"/>
          <p:cNvSpPr txBox="1"/>
          <p:nvPr/>
        </p:nvSpPr>
        <p:spPr>
          <a:xfrm>
            <a:off x="2385438" y="1341097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alterar o último commit no Git, faça as mudanças necessárias, adicione-as ao stage com git add, e use git commit --amend. Isso abrirá um editor para ajustar a mensagem de commit, se desejado. O commit original é substituído pelo novo commit com as alterações incluídas.</a:t>
            </a:r>
            <a:endParaRPr/>
          </a:p>
        </p:txBody>
      </p:sp>
      <p:sp>
        <p:nvSpPr>
          <p:cNvPr id="338" name="Google Shape;338;p21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3221" y="743406"/>
            <a:ext cx="1156467" cy="115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6531" y="1169497"/>
            <a:ext cx="1956978" cy="235648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/>
          <p:nvPr/>
        </p:nvSpPr>
        <p:spPr>
          <a:xfrm>
            <a:off x="354317" y="1425605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1"/>
          <p:cNvSpPr/>
          <p:nvPr/>
        </p:nvSpPr>
        <p:spPr>
          <a:xfrm>
            <a:off x="351183" y="3270424"/>
            <a:ext cx="1880176" cy="21091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8" name="Google Shape;3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49" name="Google Shape;3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1" name="Google Shape;35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 txBox="1"/>
          <p:nvPr/>
        </p:nvSpPr>
        <p:spPr>
          <a:xfrm>
            <a:off x="329300" y="31527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329299" y="1137250"/>
            <a:ext cx="84273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everte</a:t>
            </a:r>
            <a:r>
              <a:rPr lang="pt-BR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recupera</a:t>
            </a:r>
            <a:r>
              <a:rPr lang="pt-BR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versões do código com o </a:t>
            </a:r>
            <a:r>
              <a:rPr b="1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1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2"/>
          <p:cNvSpPr txBox="1"/>
          <p:nvPr/>
        </p:nvSpPr>
        <p:spPr>
          <a:xfrm>
            <a:off x="4156450" y="2807175"/>
            <a:ext cx="4274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 exploraremos </a:t>
            </a: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"Mais recursos" 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Git para aprimorar nossas habilidades de controle de versões.</a:t>
            </a:r>
            <a:endParaRPr/>
          </a:p>
        </p:txBody>
      </p:sp>
      <p:pic>
        <p:nvPicPr>
          <p:cNvPr id="355" name="Google Shape;355;p22"/>
          <p:cNvPicPr preferRelativeResize="0"/>
          <p:nvPr/>
        </p:nvPicPr>
        <p:blipFill rotWithShape="1">
          <a:blip r:embed="rId6">
            <a:alphaModFix/>
          </a:blip>
          <a:srcRect b="39614" l="22889" r="22180" t="38026"/>
          <a:stretch/>
        </p:blipFill>
        <p:spPr>
          <a:xfrm>
            <a:off x="1675250" y="3069800"/>
            <a:ext cx="2481202" cy="13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1" name="Google Shape;36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62" name="Google Shape;36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4" name="Google Shape;36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3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454278" y="445492"/>
            <a:ext cx="8235444" cy="4252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QUEIRÓS, Ricardo; PORTELA, Felipe. Desenvolvimento Avançado para Web: Do Front-end Ao Back-end. São Paulo: Editora FCA, 2020.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QUEIRÓS,Ricardo; PORTELA, Felipe. Introdução ao Desenvolvimento Moderno Para a Web. Do Front-End ao Back-End. Uma Visão Global! FCA; 1ª edição (6 novembro 2018)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MORAES, W. B. Construindo aplicações com NodeJS. São Paulo: Novatec, 2018.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DALL’OGLIO, P. PHP Programando com orientação a objetos. São Paulo: Novatec, 2018.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POWERS, S. Aprendendo node: usando javascript no servidor. São Paulo: Novatec, 2017.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Adobe Dreamweaver; Adobe XD; Java Netbeans; PhpStorm; WebStorm; Java; Visual Studio Code; PHP; Node.js; Xampp; Ccharp; POO.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72" name="Google Shape;3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3" name="Google Shape;37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5" name="Google Shape;37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4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4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83" name="Google Shape;3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84" name="Google Shape;38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86" name="Google Shape;38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87" name="Google Shape;38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88" name="Google Shape;388;p25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94" name="Google Shape;3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95" name="Google Shape;39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97" name="Google Shape;39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6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26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0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3457500" y="1201500"/>
            <a:ext cx="5229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everter alterações e recuperar versões anteriores do código usando o </a:t>
            </a: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Git.</a:t>
            </a:r>
            <a:endParaRPr sz="2200"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44450" y="987775"/>
            <a:ext cx="1877351" cy="18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/>
          <p:nvPr/>
        </p:nvSpPr>
        <p:spPr>
          <a:xfrm>
            <a:off x="1772975" y="2583475"/>
            <a:ext cx="160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/>
              <a:t>https://cdn3d.iconscout.com/3d/premium/thumb/git-6815595-5602760.png?f=webp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2" name="Google Shape;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3" name="Google Shape;9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5" name="Google Shape;9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2270464" y="995789"/>
            <a:ext cx="65052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9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99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"Version Control with Git" por Jon Loeliger.</a:t>
            </a:r>
            <a:endParaRPr/>
          </a:p>
          <a:p>
            <a:pPr indent="0" lvl="0" marL="99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"Git for Teams" por Emma Jane Hogbin Westby.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052231"/>
            <a:ext cx="2041864" cy="204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8950" y="3094088"/>
            <a:ext cx="755549" cy="75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 txBox="1"/>
          <p:nvPr/>
        </p:nvSpPr>
        <p:spPr>
          <a:xfrm>
            <a:off x="336175" y="3062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259974" y="1117350"/>
            <a:ext cx="86199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Exploramos a integração e uso do </a:t>
            </a:r>
            <a:r>
              <a:rPr b="1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 </a:t>
            </a:r>
            <a:r>
              <a:rPr b="1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IDEs</a:t>
            </a:r>
            <a:r>
              <a:rPr b="0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focando em como gerenciar versões e colaborar em projetos de programação de maneira eficiente.</a:t>
            </a:r>
            <a:endParaRPr b="1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3375" y="3598000"/>
            <a:ext cx="3299824" cy="13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213bd2c25_0_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7" name="Google Shape;117;g2b213bd2c2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8" name="Google Shape;118;g2b213bd2c25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b213bd2c25_0_7"/>
          <p:cNvSpPr txBox="1"/>
          <p:nvPr/>
        </p:nvSpPr>
        <p:spPr>
          <a:xfrm>
            <a:off x="226600" y="189500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b213bd2c25_0_7"/>
          <p:cNvSpPr txBox="1"/>
          <p:nvPr/>
        </p:nvSpPr>
        <p:spPr>
          <a:xfrm>
            <a:off x="3821800" y="2211338"/>
            <a:ext cx="50580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é possível empregar o Git para retornar a uma versão anterior do código sem perder as alterações mais recentes?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2b213bd2c25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187" y="189500"/>
            <a:ext cx="2012325" cy="20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b213bd2c25_0_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b213bd2c25_0_7"/>
          <p:cNvSpPr txBox="1"/>
          <p:nvPr/>
        </p:nvSpPr>
        <p:spPr>
          <a:xfrm>
            <a:off x="303000" y="901275"/>
            <a:ext cx="4972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Lucas, um programador, cometeu um erro, acidentalmente, em seu projeto…</a:t>
            </a:r>
            <a:endParaRPr sz="1800"/>
          </a:p>
        </p:txBody>
      </p:sp>
      <p:pic>
        <p:nvPicPr>
          <p:cNvPr id="124" name="Google Shape;124;g2b213bd2c25_0_7"/>
          <p:cNvPicPr preferRelativeResize="0"/>
          <p:nvPr/>
        </p:nvPicPr>
        <p:blipFill rotWithShape="1">
          <a:blip r:embed="rId6">
            <a:alphaModFix/>
          </a:blip>
          <a:srcRect b="0" l="14304" r="19439" t="2714"/>
          <a:stretch/>
        </p:blipFill>
        <p:spPr>
          <a:xfrm>
            <a:off x="603250" y="2211350"/>
            <a:ext cx="3095102" cy="26192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25" name="Google Shape;125;g2b213bd2c25_0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b213bd2c25_0_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37207" y="4144370"/>
            <a:ext cx="957275" cy="86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b213bd2c25_0_7"/>
          <p:cNvSpPr txBox="1"/>
          <p:nvPr/>
        </p:nvSpPr>
        <p:spPr>
          <a:xfrm>
            <a:off x="4518650" y="4181375"/>
            <a:ext cx="45114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Realizem a atividade em duplas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e socializem no final!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4" name="Google Shape;1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6" name="Google Shape;1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322325" y="3082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322324" y="954800"/>
            <a:ext cx="50367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Lucas pode utilizar o comando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</a:t>
            </a:r>
            <a:r>
              <a:rPr b="1"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evert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criar um novo commit que desfaça as mudanças introduzidas pelo commit problemático, ou usar </a:t>
            </a:r>
            <a:r>
              <a:rPr b="1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reset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retornar a um estado anterior do repositório, escolhendo a abordagem com base em quão extensivas são as alterações que ele deseja desfazer.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6">
            <a:alphaModFix/>
          </a:blip>
          <a:srcRect b="9082" l="0" r="0" t="0"/>
          <a:stretch/>
        </p:blipFill>
        <p:spPr>
          <a:xfrm>
            <a:off x="5410050" y="999775"/>
            <a:ext cx="3213350" cy="29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8" name="Google Shape;1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178725" y="143050"/>
            <a:ext cx="603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Versionamento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6">
            <a:alphaModFix/>
          </a:blip>
          <a:srcRect b="950" l="0" r="0" t="1067"/>
          <a:stretch/>
        </p:blipFill>
        <p:spPr>
          <a:xfrm>
            <a:off x="6938275" y="90225"/>
            <a:ext cx="1270075" cy="49632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510775" y="3271025"/>
            <a:ext cx="6427500" cy="19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Commits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regulares criam um histórico detalhado, permitindo identificar quando e onde mudanças específicas foram feitas.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310800" y="862450"/>
            <a:ext cx="6427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Git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armazena cada alteração como um </a:t>
            </a: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'commit'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que é como uma </a:t>
            </a: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fotografia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estado atual do código.</a:t>
            </a:r>
            <a:endParaRPr sz="1800"/>
          </a:p>
        </p:txBody>
      </p:sp>
      <p:sp>
        <p:nvSpPr>
          <p:cNvPr id="153" name="Google Shape;153;p8"/>
          <p:cNvSpPr txBox="1"/>
          <p:nvPr/>
        </p:nvSpPr>
        <p:spPr>
          <a:xfrm>
            <a:off x="39900" y="2282288"/>
            <a:ext cx="696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highlight>
                  <a:srgbClr val="FFE4C5"/>
                </a:highlight>
                <a:latin typeface="Calibri"/>
                <a:ea typeface="Calibri"/>
                <a:cs typeface="Calibri"/>
                <a:sym typeface="Calibri"/>
              </a:rPr>
              <a:t>Entender isso é fundamental para reverter </a:t>
            </a:r>
            <a:endParaRPr b="1" sz="2400">
              <a:solidFill>
                <a:schemeClr val="dk1"/>
              </a:solidFill>
              <a:highlight>
                <a:srgbClr val="FFE4C5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highlight>
                  <a:srgbClr val="FFE4C5"/>
                </a:highlight>
                <a:latin typeface="Calibri"/>
                <a:ea typeface="Calibri"/>
                <a:cs typeface="Calibri"/>
                <a:sym typeface="Calibri"/>
              </a:rPr>
              <a:t>mudanças eficientemente.</a:t>
            </a:r>
            <a:endParaRPr b="1" sz="2400">
              <a:highlight>
                <a:srgbClr val="FFE4C5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59" name="Google Shape;1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60" name="Google Shape;1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2" name="Google Shape;16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 txBox="1"/>
          <p:nvPr/>
        </p:nvSpPr>
        <p:spPr>
          <a:xfrm>
            <a:off x="182274" y="189495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Comandos de Reversão no Git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5788375" y="836000"/>
            <a:ext cx="30525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reset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por outro lado, </a:t>
            </a:r>
            <a:r>
              <a:rPr b="0" i="0" lang="pt-BR" sz="2400" u="none" cap="none" strike="noStrike">
                <a:solidFill>
                  <a:schemeClr val="dk1"/>
                </a:solidFill>
                <a:highlight>
                  <a:srgbClr val="C9DAF8"/>
                </a:highlight>
                <a:latin typeface="Calibri"/>
                <a:ea typeface="Calibri"/>
                <a:cs typeface="Calibri"/>
                <a:sym typeface="Calibri"/>
              </a:rPr>
              <a:t>reconfigura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um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anterior, descartando mudanças subsequentes. 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reset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tem opções como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--soft e --hard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diferentes níveis de reversão.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660600" y="1342650"/>
            <a:ext cx="3511325" cy="2851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90525">
              <a:srgbClr val="000000">
                <a:alpha val="50000"/>
              </a:srgbClr>
            </a:outerShdw>
          </a:effectLst>
        </p:spPr>
      </p:pic>
      <p:sp>
        <p:nvSpPr>
          <p:cNvPr id="166" name="Google Shape;166;p9"/>
          <p:cNvSpPr txBox="1"/>
          <p:nvPr/>
        </p:nvSpPr>
        <p:spPr>
          <a:xfrm>
            <a:off x="287475" y="1022438"/>
            <a:ext cx="2579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revert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usado para </a:t>
            </a:r>
            <a:r>
              <a:rPr lang="pt-BR" sz="2400">
                <a:solidFill>
                  <a:schemeClr val="dk1"/>
                </a:solidFill>
                <a:highlight>
                  <a:srgbClr val="C9DAF8"/>
                </a:highlight>
                <a:latin typeface="Calibri"/>
                <a:ea typeface="Calibri"/>
                <a:cs typeface="Calibri"/>
                <a:sym typeface="Calibri"/>
              </a:rPr>
              <a:t>desfazer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alterações de um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específico, criando um </a:t>
            </a:r>
            <a:r>
              <a:rPr lang="pt-BR" sz="2400">
                <a:solidFill>
                  <a:schemeClr val="dk1"/>
                </a:solidFill>
                <a:highlight>
                  <a:srgbClr val="C9DAF8"/>
                </a:highlight>
                <a:latin typeface="Calibri"/>
                <a:ea typeface="Calibri"/>
                <a:cs typeface="Calibri"/>
                <a:sym typeface="Calibri"/>
              </a:rPr>
              <a:t>novo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as mudanças revertidas.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